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30279975" cy="42808525"/>
  <p:notesSz cx="6858000" cy="9144000"/>
  <p:defaultTextStyle>
    <a:defPPr>
      <a:defRPr lang="el-GR"/>
    </a:defPPr>
    <a:lvl1pPr marL="0" algn="l" defTabSz="4176234" rtl="0" eaLnBrk="1" latinLnBrk="0" hangingPunct="1">
      <a:defRPr sz="8200" kern="1200">
        <a:solidFill>
          <a:schemeClr val="tx1"/>
        </a:solidFill>
        <a:latin typeface="+mn-lt"/>
        <a:ea typeface="+mn-ea"/>
        <a:cs typeface="+mn-cs"/>
      </a:defRPr>
    </a:lvl1pPr>
    <a:lvl2pPr marL="2088117" algn="l" defTabSz="4176234" rtl="0" eaLnBrk="1" latinLnBrk="0" hangingPunct="1">
      <a:defRPr sz="8200" kern="1200">
        <a:solidFill>
          <a:schemeClr val="tx1"/>
        </a:solidFill>
        <a:latin typeface="+mn-lt"/>
        <a:ea typeface="+mn-ea"/>
        <a:cs typeface="+mn-cs"/>
      </a:defRPr>
    </a:lvl2pPr>
    <a:lvl3pPr marL="4176234" algn="l" defTabSz="4176234" rtl="0" eaLnBrk="1" latinLnBrk="0" hangingPunct="1">
      <a:defRPr sz="8200" kern="1200">
        <a:solidFill>
          <a:schemeClr val="tx1"/>
        </a:solidFill>
        <a:latin typeface="+mn-lt"/>
        <a:ea typeface="+mn-ea"/>
        <a:cs typeface="+mn-cs"/>
      </a:defRPr>
    </a:lvl3pPr>
    <a:lvl4pPr marL="6264351" algn="l" defTabSz="4176234" rtl="0" eaLnBrk="1" latinLnBrk="0" hangingPunct="1">
      <a:defRPr sz="8200" kern="1200">
        <a:solidFill>
          <a:schemeClr val="tx1"/>
        </a:solidFill>
        <a:latin typeface="+mn-lt"/>
        <a:ea typeface="+mn-ea"/>
        <a:cs typeface="+mn-cs"/>
      </a:defRPr>
    </a:lvl4pPr>
    <a:lvl5pPr marL="8352468" algn="l" defTabSz="4176234" rtl="0" eaLnBrk="1" latinLnBrk="0" hangingPunct="1">
      <a:defRPr sz="8200" kern="1200">
        <a:solidFill>
          <a:schemeClr val="tx1"/>
        </a:solidFill>
        <a:latin typeface="+mn-lt"/>
        <a:ea typeface="+mn-ea"/>
        <a:cs typeface="+mn-cs"/>
      </a:defRPr>
    </a:lvl5pPr>
    <a:lvl6pPr marL="10440585" algn="l" defTabSz="4176234" rtl="0" eaLnBrk="1" latinLnBrk="0" hangingPunct="1">
      <a:defRPr sz="8200" kern="1200">
        <a:solidFill>
          <a:schemeClr val="tx1"/>
        </a:solidFill>
        <a:latin typeface="+mn-lt"/>
        <a:ea typeface="+mn-ea"/>
        <a:cs typeface="+mn-cs"/>
      </a:defRPr>
    </a:lvl6pPr>
    <a:lvl7pPr marL="12528702" algn="l" defTabSz="4176234" rtl="0" eaLnBrk="1" latinLnBrk="0" hangingPunct="1">
      <a:defRPr sz="8200" kern="1200">
        <a:solidFill>
          <a:schemeClr val="tx1"/>
        </a:solidFill>
        <a:latin typeface="+mn-lt"/>
        <a:ea typeface="+mn-ea"/>
        <a:cs typeface="+mn-cs"/>
      </a:defRPr>
    </a:lvl7pPr>
    <a:lvl8pPr marL="14616819" algn="l" defTabSz="4176234" rtl="0" eaLnBrk="1" latinLnBrk="0" hangingPunct="1">
      <a:defRPr sz="8200" kern="1200">
        <a:solidFill>
          <a:schemeClr val="tx1"/>
        </a:solidFill>
        <a:latin typeface="+mn-lt"/>
        <a:ea typeface="+mn-ea"/>
        <a:cs typeface="+mn-cs"/>
      </a:defRPr>
    </a:lvl8pPr>
    <a:lvl9pPr marL="16704936" algn="l" defTabSz="4176234"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516" y="5244"/>
      </p:cViewPr>
      <p:guideLst>
        <p:guide orient="horz" pos="13483"/>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1766331" y="8561705"/>
            <a:ext cx="26000406" cy="11415607"/>
          </a:xfrm>
          <a:ln>
            <a:noFill/>
          </a:ln>
        </p:spPr>
        <p:txBody>
          <a:bodyPr vert="horz" tIns="0" rIns="83525"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1766332" y="20152941"/>
            <a:ext cx="26010499" cy="10939956"/>
          </a:xfrm>
        </p:spPr>
        <p:txBody>
          <a:bodyPr lIns="0" rIns="83525"/>
          <a:lstStyle>
            <a:lvl1pPr marL="0" marR="208812" indent="0" algn="r">
              <a:buNone/>
              <a:defRPr>
                <a:solidFill>
                  <a:schemeClr val="tx1"/>
                </a:solidFill>
              </a:defRPr>
            </a:lvl1pPr>
            <a:lvl2pPr marL="2088117" indent="0" algn="ctr">
              <a:buNone/>
            </a:lvl2pPr>
            <a:lvl3pPr marL="4176234" indent="0" algn="ctr">
              <a:buNone/>
            </a:lvl3pPr>
            <a:lvl4pPr marL="6264351" indent="0" algn="ctr">
              <a:buNone/>
            </a:lvl4pPr>
            <a:lvl5pPr marL="8352468" indent="0" algn="ctr">
              <a:buNone/>
            </a:lvl5pPr>
            <a:lvl6pPr marL="10440585" indent="0" algn="ctr">
              <a:buNone/>
            </a:lvl6pPr>
            <a:lvl7pPr marL="12528702" indent="0" algn="ctr">
              <a:buNone/>
            </a:lvl7pPr>
            <a:lvl8pPr marL="14616819" indent="0" algn="ctr">
              <a:buNone/>
            </a:lvl8pPr>
            <a:lvl9pPr marL="16704936"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21952982" y="5707813"/>
            <a:ext cx="6812994" cy="325325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513999" y="5707813"/>
            <a:ext cx="19934317" cy="325325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756239" y="8219238"/>
            <a:ext cx="25737979" cy="8504627"/>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2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756239" y="16882863"/>
            <a:ext cx="25737979" cy="9423818"/>
          </a:xfrm>
        </p:spPr>
        <p:txBody>
          <a:bodyPr lIns="208812" rIns="208812" anchor="t"/>
          <a:lstStyle>
            <a:lvl1pPr marL="0" indent="0">
              <a:buNone/>
              <a:defRPr sz="10100">
                <a:solidFill>
                  <a:schemeClr val="tx1"/>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513999" y="4395008"/>
            <a:ext cx="27251978" cy="7134754"/>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513999" y="11985420"/>
            <a:ext cx="13373656" cy="27682846"/>
          </a:xfrm>
        </p:spPr>
        <p:txBody>
          <a:bodyPr/>
          <a:lstStyle>
            <a:lvl1pPr>
              <a:defRPr sz="11900"/>
            </a:lvl1pPr>
            <a:lvl2pPr>
              <a:defRPr sz="10900"/>
            </a:lvl2pPr>
            <a:lvl3pPr>
              <a:defRPr sz="9200"/>
            </a:lvl3pPr>
            <a:lvl4pPr>
              <a:defRPr sz="8200"/>
            </a:lvl4pPr>
            <a:lvl5pPr>
              <a:defRPr sz="82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15392321" y="11985420"/>
            <a:ext cx="13373656" cy="27682846"/>
          </a:xfrm>
        </p:spPr>
        <p:txBody>
          <a:bodyPr/>
          <a:lstStyle>
            <a:lvl1pPr>
              <a:defRPr sz="11900"/>
            </a:lvl1pPr>
            <a:lvl2pPr>
              <a:defRPr sz="10900"/>
            </a:lvl2pPr>
            <a:lvl3pPr>
              <a:defRPr sz="9200"/>
            </a:lvl3pPr>
            <a:lvl4pPr>
              <a:defRPr sz="8200"/>
            </a:lvl4pPr>
            <a:lvl5pPr>
              <a:defRPr sz="82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1513999" y="4395008"/>
            <a:ext cx="27251978" cy="7134754"/>
          </a:xfrm>
        </p:spPr>
        <p:txBody>
          <a:bodyPr tIns="208812"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513999" y="11580698"/>
            <a:ext cx="13378914" cy="4115761"/>
          </a:xfrm>
        </p:spPr>
        <p:txBody>
          <a:bodyPr lIns="208812" tIns="0" rIns="208812" bIns="0" anchor="ctr">
            <a:noAutofit/>
          </a:bodyPr>
          <a:lstStyle>
            <a:lvl1pPr marL="0" indent="0">
              <a:buNone/>
              <a:defRPr sz="10900" b="1" cap="none" baseline="0">
                <a:solidFill>
                  <a:schemeClr val="tx2"/>
                </a:solidFill>
                <a:effectLst/>
              </a:defRPr>
            </a:lvl1pPr>
            <a:lvl2pPr>
              <a:buNone/>
              <a:defRPr sz="9200" b="1"/>
            </a:lvl2pPr>
            <a:lvl3pPr>
              <a:buNone/>
              <a:defRPr sz="8200" b="1"/>
            </a:lvl3pPr>
            <a:lvl4pPr>
              <a:buNone/>
              <a:defRPr sz="7300" b="1"/>
            </a:lvl4pPr>
            <a:lvl5pPr>
              <a:buNone/>
              <a:defRPr sz="73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5381808" y="11608848"/>
            <a:ext cx="13384169" cy="4087615"/>
          </a:xfrm>
        </p:spPr>
        <p:txBody>
          <a:bodyPr lIns="208812" tIns="0" rIns="208812" bIns="0" anchor="ctr"/>
          <a:lstStyle>
            <a:lvl1pPr marL="0" indent="0">
              <a:buNone/>
              <a:defRPr sz="10900" b="1" cap="none" baseline="0">
                <a:solidFill>
                  <a:schemeClr val="tx2"/>
                </a:solidFill>
                <a:effectLst/>
              </a:defRPr>
            </a:lvl1pPr>
            <a:lvl2pPr>
              <a:buNone/>
              <a:defRPr sz="9200" b="1"/>
            </a:lvl2pPr>
            <a:lvl3pPr>
              <a:buNone/>
              <a:defRPr sz="8200" b="1"/>
            </a:lvl3pPr>
            <a:lvl4pPr>
              <a:buNone/>
              <a:defRPr sz="7300" b="1"/>
            </a:lvl4pPr>
            <a:lvl5pPr>
              <a:buNone/>
              <a:defRPr sz="73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1513999" y="15696459"/>
            <a:ext cx="13378914" cy="24005483"/>
          </a:xfrm>
        </p:spPr>
        <p:txBody>
          <a:bodyPr tIns="0"/>
          <a:lstStyle>
            <a:lvl1pPr>
              <a:defRPr sz="10100"/>
            </a:lvl1pPr>
            <a:lvl2pPr>
              <a:defRPr sz="9200"/>
            </a:lvl2pPr>
            <a:lvl3pPr>
              <a:defRPr sz="8200"/>
            </a:lvl3pPr>
            <a:lvl4pPr>
              <a:defRPr sz="7300"/>
            </a:lvl4pPr>
            <a:lvl5pPr>
              <a:defRPr sz="73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15381808" y="15696459"/>
            <a:ext cx="13384169" cy="24005483"/>
          </a:xfrm>
        </p:spPr>
        <p:txBody>
          <a:bodyPr tIns="0"/>
          <a:lstStyle>
            <a:lvl1pPr>
              <a:defRPr sz="10100"/>
            </a:lvl1pPr>
            <a:lvl2pPr>
              <a:defRPr sz="9200"/>
            </a:lvl2pPr>
            <a:lvl3pPr>
              <a:defRPr sz="8200"/>
            </a:lvl3pPr>
            <a:lvl4pPr>
              <a:defRPr sz="7300"/>
            </a:lvl4pPr>
            <a:lvl5pPr>
              <a:defRPr sz="73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513999" y="4395008"/>
            <a:ext cx="27504311" cy="7134754"/>
          </a:xfrm>
        </p:spPr>
        <p:txBody>
          <a:bodyPr vert="horz" tIns="208812"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28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270999" y="3210653"/>
            <a:ext cx="9083993" cy="7253667"/>
          </a:xfrm>
        </p:spPr>
        <p:txBody>
          <a:bodyPr lIns="0" anchor="b">
            <a:noAutofit/>
          </a:bodyPr>
          <a:lstStyle>
            <a:lvl1pPr algn="l" rtl="0">
              <a:spcBef>
                <a:spcPct val="0"/>
              </a:spcBef>
              <a:buNone/>
              <a:defRPr sz="119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2270999" y="10464306"/>
            <a:ext cx="9083993" cy="28539017"/>
          </a:xfrm>
        </p:spPr>
        <p:txBody>
          <a:bodyPr lIns="83525" rIns="83525"/>
          <a:lstStyle>
            <a:lvl1pPr marL="0" indent="0" algn="l">
              <a:buNone/>
              <a:defRPr sz="6400"/>
            </a:lvl1pPr>
            <a:lvl2pPr indent="0" algn="l">
              <a:buNone/>
              <a:defRPr sz="5500"/>
            </a:lvl2pPr>
            <a:lvl3pPr indent="0" algn="l">
              <a:buNone/>
              <a:defRPr sz="4500"/>
            </a:lvl3pPr>
            <a:lvl4pPr indent="0" algn="l">
              <a:buNone/>
              <a:defRPr sz="4200"/>
            </a:lvl4pPr>
            <a:lvl5pPr indent="0" algn="l">
              <a:buNone/>
              <a:defRPr sz="42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1838629" y="10464306"/>
            <a:ext cx="16927347" cy="28539017"/>
          </a:xfrm>
        </p:spPr>
        <p:txBody>
          <a:bodyPr tIns="0"/>
          <a:lstStyle>
            <a:lvl1pPr>
              <a:defRPr sz="12800"/>
            </a:lvl1pPr>
            <a:lvl2pPr>
              <a:defRPr sz="11900"/>
            </a:lvl2pPr>
            <a:lvl3pPr>
              <a:defRPr sz="10900"/>
            </a:lvl3pPr>
            <a:lvl4pPr>
              <a:defRPr sz="9200"/>
            </a:lvl4pPr>
            <a:lvl5pPr>
              <a:defRPr sz="82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9FD7FE-71C0-40E0-B9A4-FA44B34B005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10483259" y="6916760"/>
            <a:ext cx="17410986" cy="25685115"/>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417623" tIns="208812" rIns="417623" bIns="208812" rtlCol="0" anchor="ctr"/>
          <a:lstStyle/>
          <a:p>
            <a:pPr algn="ctr" eaLnBrk="1" latinLnBrk="0" hangingPunct="1"/>
            <a:endParaRPr kumimoji="0" lang="en-US"/>
          </a:p>
        </p:txBody>
      </p:sp>
      <p:sp>
        <p:nvSpPr>
          <p:cNvPr id="12" name="11 - Ορθογώνιο τρίγωνο"/>
          <p:cNvSpPr/>
          <p:nvPr/>
        </p:nvSpPr>
        <p:spPr>
          <a:xfrm rot="420000" flipV="1">
            <a:off x="26505357" y="33456373"/>
            <a:ext cx="514760" cy="97032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417623" tIns="208812" rIns="417623" bIns="208812" rtlCol="0" anchor="ctr"/>
          <a:lstStyle/>
          <a:p>
            <a:pPr algn="ctr" eaLnBrk="1" latinLnBrk="0" hangingPunct="1"/>
            <a:endParaRPr kumimoji="0" lang="en-US"/>
          </a:p>
        </p:txBody>
      </p:sp>
      <p:sp>
        <p:nvSpPr>
          <p:cNvPr id="2" name="1 - Τίτλος"/>
          <p:cNvSpPr>
            <a:spLocks noGrp="1"/>
          </p:cNvSpPr>
          <p:nvPr>
            <p:ph type="title"/>
          </p:nvPr>
        </p:nvSpPr>
        <p:spPr>
          <a:xfrm>
            <a:off x="2018665" y="7346965"/>
            <a:ext cx="7327754" cy="9878925"/>
          </a:xfrm>
        </p:spPr>
        <p:txBody>
          <a:bodyPr vert="horz" lIns="208812" tIns="208812" rIns="208812" bIns="208812" anchor="b"/>
          <a:lstStyle>
            <a:lvl1pPr algn="l">
              <a:buNone/>
              <a:defRPr sz="92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2018665" y="17657643"/>
            <a:ext cx="7317661" cy="13603598"/>
          </a:xfrm>
        </p:spPr>
        <p:txBody>
          <a:bodyPr lIns="292337" rIns="208812" bIns="208812" anchor="t"/>
          <a:lstStyle>
            <a:lvl1pPr marL="0" indent="0" algn="l">
              <a:spcBef>
                <a:spcPts val="1142"/>
              </a:spcBef>
              <a:buFontTx/>
              <a:buNone/>
              <a:defRPr sz="5900"/>
            </a:lvl1pPr>
            <a:lvl2pPr>
              <a:defRPr sz="5500"/>
            </a:lvl2pPr>
            <a:lvl3pPr>
              <a:defRPr sz="4500"/>
            </a:lvl3pPr>
            <a:lvl4pPr>
              <a:defRPr sz="4200"/>
            </a:lvl4pPr>
            <a:lvl5pPr>
              <a:defRPr sz="42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0BA8FF2-9909-45F5-98D6-8922244686FD}" type="datetimeFigureOut">
              <a:rPr lang="el-GR" smtClean="0"/>
              <a:pPr/>
              <a:t>25/10/2013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26747312" y="39677164"/>
            <a:ext cx="2018665" cy="2279158"/>
          </a:xfrm>
        </p:spPr>
        <p:txBody>
          <a:bodyPr/>
          <a:lstStyle/>
          <a:p>
            <a:fld id="{159FD7FE-71C0-40E0-B9A4-FA44B34B0055}" type="slidenum">
              <a:rPr lang="el-GR" smtClean="0"/>
              <a:pPr/>
              <a:t>‹#›</a:t>
            </a:fld>
            <a:endParaRPr lang="el-GR"/>
          </a:p>
        </p:txBody>
      </p:sp>
      <p:sp>
        <p:nvSpPr>
          <p:cNvPr id="3" name="2 - Θέση εικόνας"/>
          <p:cNvSpPr>
            <a:spLocks noGrp="1"/>
          </p:cNvSpPr>
          <p:nvPr>
            <p:ph type="pic" idx="1"/>
          </p:nvPr>
        </p:nvSpPr>
        <p:spPr>
          <a:xfrm rot="420000">
            <a:off x="11543059" y="7487541"/>
            <a:ext cx="15291387" cy="24543554"/>
          </a:xfrm>
          <a:prstGeom prst="rect">
            <a:avLst/>
          </a:prstGeom>
          <a:solidFill>
            <a:schemeClr val="bg2"/>
          </a:solidFill>
          <a:ln w="3000" cap="rnd">
            <a:solidFill>
              <a:srgbClr val="C0C0C0"/>
            </a:solidFill>
            <a:round/>
          </a:ln>
          <a:effectLst/>
        </p:spPr>
        <p:txBody>
          <a:bodyPr/>
          <a:lstStyle>
            <a:lvl1pPr marL="0" indent="0">
              <a:buNone/>
              <a:defRPr sz="146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31542" y="36307971"/>
            <a:ext cx="30343058" cy="650055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417623" tIns="208812" rIns="417623" bIns="208812"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14509155" y="38824957"/>
            <a:ext cx="15770820" cy="398357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417623" tIns="208812" rIns="417623" bIns="208812"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31542" y="-44594"/>
            <a:ext cx="30343058" cy="650055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417623" tIns="208812" rIns="417623" bIns="208812"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14509155" y="-44590"/>
            <a:ext cx="15770820" cy="398357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417623" tIns="208812" rIns="417623" bIns="208812"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1513999" y="4395008"/>
            <a:ext cx="27251978" cy="7134754"/>
          </a:xfrm>
          <a:prstGeom prst="rect">
            <a:avLst/>
          </a:prstGeom>
        </p:spPr>
        <p:txBody>
          <a:bodyPr vert="horz" lIns="0" tIns="208812"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1513999" y="12081517"/>
            <a:ext cx="27251978" cy="27397456"/>
          </a:xfrm>
          <a:prstGeom prst="rect">
            <a:avLst/>
          </a:prstGeom>
        </p:spPr>
        <p:txBody>
          <a:bodyPr vert="horz" lIns="417623" tIns="208812" rIns="417623" bIns="208812">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1513999" y="39677164"/>
            <a:ext cx="7065328" cy="2279158"/>
          </a:xfrm>
          <a:prstGeom prst="rect">
            <a:avLst/>
          </a:prstGeom>
        </p:spPr>
        <p:txBody>
          <a:bodyPr vert="horz" lIns="0" tIns="0" rIns="0" bIns="0" anchor="b"/>
          <a:lstStyle>
            <a:lvl1pPr algn="l" eaLnBrk="1" latinLnBrk="0" hangingPunct="1">
              <a:defRPr kumimoji="0" sz="5500">
                <a:solidFill>
                  <a:schemeClr val="tx2">
                    <a:shade val="90000"/>
                  </a:schemeClr>
                </a:solidFill>
              </a:defRPr>
            </a:lvl1pPr>
          </a:lstStyle>
          <a:p>
            <a:fld id="{90BA8FF2-9909-45F5-98D6-8922244686FD}" type="datetimeFigureOut">
              <a:rPr lang="el-GR" smtClean="0"/>
              <a:pPr/>
              <a:t>25/10/2013</a:t>
            </a:fld>
            <a:endParaRPr lang="el-GR"/>
          </a:p>
        </p:txBody>
      </p:sp>
      <p:sp>
        <p:nvSpPr>
          <p:cNvPr id="22" name="21 - Θέση υποσέλιδου"/>
          <p:cNvSpPr>
            <a:spLocks noGrp="1"/>
          </p:cNvSpPr>
          <p:nvPr>
            <p:ph type="ftr" sz="quarter" idx="3"/>
          </p:nvPr>
        </p:nvSpPr>
        <p:spPr>
          <a:xfrm>
            <a:off x="8831659" y="39677164"/>
            <a:ext cx="11102658" cy="2279158"/>
          </a:xfrm>
          <a:prstGeom prst="rect">
            <a:avLst/>
          </a:prstGeom>
        </p:spPr>
        <p:txBody>
          <a:bodyPr vert="horz" lIns="0" tIns="0" rIns="0" bIns="0" anchor="b"/>
          <a:lstStyle>
            <a:lvl1pPr algn="l" eaLnBrk="1" latinLnBrk="0" hangingPunct="1">
              <a:defRPr kumimoji="0" sz="55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26242645" y="39677164"/>
            <a:ext cx="2523332" cy="2279158"/>
          </a:xfrm>
          <a:prstGeom prst="rect">
            <a:avLst/>
          </a:prstGeom>
        </p:spPr>
        <p:txBody>
          <a:bodyPr vert="horz" lIns="0" tIns="0" rIns="0" bIns="0" anchor="b"/>
          <a:lstStyle>
            <a:lvl1pPr algn="r" eaLnBrk="1" latinLnBrk="0" hangingPunct="1">
              <a:defRPr kumimoji="0" sz="5500">
                <a:solidFill>
                  <a:schemeClr val="tx2">
                    <a:shade val="90000"/>
                  </a:schemeClr>
                </a:solidFill>
              </a:defRPr>
            </a:lvl1pPr>
          </a:lstStyle>
          <a:p>
            <a:fld id="{159FD7FE-71C0-40E0-B9A4-FA44B34B0055}" type="slidenum">
              <a:rPr lang="el-GR" smtClean="0"/>
              <a:pPr/>
              <a:t>‹#›</a:t>
            </a:fld>
            <a:endParaRPr lang="el-GR"/>
          </a:p>
        </p:txBody>
      </p:sp>
      <p:grpSp>
        <p:nvGrpSpPr>
          <p:cNvPr id="2" name="1 - Ομάδα"/>
          <p:cNvGrpSpPr/>
          <p:nvPr/>
        </p:nvGrpSpPr>
        <p:grpSpPr>
          <a:xfrm>
            <a:off x="-62974" y="1263458"/>
            <a:ext cx="30401002" cy="405254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22800" b="0" kern="1200">
          <a:ln>
            <a:noFill/>
          </a:ln>
          <a:solidFill>
            <a:schemeClr val="tx2"/>
          </a:solidFill>
          <a:effectLst/>
          <a:latin typeface="+mj-lt"/>
          <a:ea typeface="+mj-ea"/>
          <a:cs typeface="+mj-cs"/>
        </a:defRPr>
      </a:lvl1pPr>
    </p:titleStyle>
    <p:bodyStyle>
      <a:lvl1pPr marL="1252870" indent="-1252870" algn="l" rtl="0" eaLnBrk="1" latinLnBrk="0" hangingPunct="1">
        <a:spcBef>
          <a:spcPct val="20000"/>
        </a:spcBef>
        <a:buClr>
          <a:schemeClr val="accent3"/>
        </a:buClr>
        <a:buSzPct val="95000"/>
        <a:buFont typeface="Wingdings 2"/>
        <a:buChar char=""/>
        <a:defRPr kumimoji="0" sz="11900" kern="1200">
          <a:solidFill>
            <a:schemeClr val="tx1"/>
          </a:solidFill>
          <a:latin typeface="+mn-lt"/>
          <a:ea typeface="+mn-ea"/>
          <a:cs typeface="+mn-cs"/>
        </a:defRPr>
      </a:lvl1pPr>
      <a:lvl2pPr marL="2923364" indent="-1127583" algn="l" rtl="0" eaLnBrk="1" latinLnBrk="0" hangingPunct="1">
        <a:spcBef>
          <a:spcPct val="20000"/>
        </a:spcBef>
        <a:buClr>
          <a:schemeClr val="accent1"/>
        </a:buClr>
        <a:buSzPct val="85000"/>
        <a:buFont typeface="Wingdings 2"/>
        <a:buChar char=""/>
        <a:defRPr kumimoji="0" sz="10900" kern="1200">
          <a:solidFill>
            <a:schemeClr val="tx1"/>
          </a:solidFill>
          <a:latin typeface="+mn-lt"/>
          <a:ea typeface="+mn-ea"/>
          <a:cs typeface="+mn-cs"/>
        </a:defRPr>
      </a:lvl2pPr>
      <a:lvl3pPr marL="4176234" indent="-1127583" algn="l" rtl="0" eaLnBrk="1" latinLnBrk="0" hangingPunct="1">
        <a:spcBef>
          <a:spcPct val="20000"/>
        </a:spcBef>
        <a:buClr>
          <a:schemeClr val="accent2"/>
        </a:buClr>
        <a:buSzPct val="70000"/>
        <a:buFont typeface="Wingdings 2"/>
        <a:buChar char=""/>
        <a:defRPr kumimoji="0" sz="9600" kern="1200">
          <a:solidFill>
            <a:schemeClr val="tx1"/>
          </a:solidFill>
          <a:latin typeface="+mn-lt"/>
          <a:ea typeface="+mn-ea"/>
          <a:cs typeface="+mn-cs"/>
        </a:defRPr>
      </a:lvl3pPr>
      <a:lvl4pPr marL="5429104" indent="-960534" algn="l" rtl="0" eaLnBrk="1" latinLnBrk="0" hangingPunct="1">
        <a:spcBef>
          <a:spcPct val="20000"/>
        </a:spcBef>
        <a:buClr>
          <a:schemeClr val="accent3"/>
        </a:buClr>
        <a:buSzPct val="65000"/>
        <a:buFont typeface="Wingdings 2"/>
        <a:buChar char=""/>
        <a:defRPr kumimoji="0" sz="9200" kern="1200">
          <a:solidFill>
            <a:schemeClr val="tx1"/>
          </a:solidFill>
          <a:latin typeface="+mn-lt"/>
          <a:ea typeface="+mn-ea"/>
          <a:cs typeface="+mn-cs"/>
        </a:defRPr>
      </a:lvl4pPr>
      <a:lvl5pPr marL="6681974" indent="-960534" algn="l" rtl="0" eaLnBrk="1" latinLnBrk="0" hangingPunct="1">
        <a:spcBef>
          <a:spcPct val="20000"/>
        </a:spcBef>
        <a:buClr>
          <a:schemeClr val="accent4"/>
        </a:buClr>
        <a:buSzPct val="65000"/>
        <a:buFont typeface="Wingdings 2"/>
        <a:buChar char=""/>
        <a:defRPr kumimoji="0" sz="9200" kern="1200">
          <a:solidFill>
            <a:schemeClr val="tx1"/>
          </a:solidFill>
          <a:latin typeface="+mn-lt"/>
          <a:ea typeface="+mn-ea"/>
          <a:cs typeface="+mn-cs"/>
        </a:defRPr>
      </a:lvl5pPr>
      <a:lvl6pPr marL="7934845" indent="-960534" algn="l" rtl="0" eaLnBrk="1" latinLnBrk="0" hangingPunct="1">
        <a:spcBef>
          <a:spcPct val="20000"/>
        </a:spcBef>
        <a:buClr>
          <a:schemeClr val="accent5"/>
        </a:buClr>
        <a:buSzPct val="80000"/>
        <a:buFont typeface="Wingdings 2"/>
        <a:buChar char=""/>
        <a:defRPr kumimoji="0" sz="8200" kern="1200">
          <a:solidFill>
            <a:schemeClr val="tx1"/>
          </a:solidFill>
          <a:latin typeface="+mn-lt"/>
          <a:ea typeface="+mn-ea"/>
          <a:cs typeface="+mn-cs"/>
        </a:defRPr>
      </a:lvl6pPr>
      <a:lvl7pPr marL="8770091" indent="-835247" algn="l" rtl="0" eaLnBrk="1" latinLnBrk="0" hangingPunct="1">
        <a:spcBef>
          <a:spcPct val="20000"/>
        </a:spcBef>
        <a:buClr>
          <a:schemeClr val="accent6"/>
        </a:buClr>
        <a:buSzPct val="80000"/>
        <a:buFont typeface="Wingdings 2"/>
        <a:buChar char=""/>
        <a:defRPr kumimoji="0" sz="7300" kern="1200" baseline="0">
          <a:solidFill>
            <a:schemeClr val="tx1"/>
          </a:solidFill>
          <a:latin typeface="+mn-lt"/>
          <a:ea typeface="+mn-ea"/>
          <a:cs typeface="+mn-cs"/>
        </a:defRPr>
      </a:lvl7pPr>
      <a:lvl8pPr marL="10022962" indent="-835247" algn="l" rtl="0" eaLnBrk="1" latinLnBrk="0" hangingPunct="1">
        <a:spcBef>
          <a:spcPct val="20000"/>
        </a:spcBef>
        <a:buClr>
          <a:schemeClr val="tx2"/>
        </a:buClr>
        <a:buChar char="•"/>
        <a:defRPr kumimoji="0" sz="7300" kern="1200">
          <a:solidFill>
            <a:schemeClr val="tx1"/>
          </a:solidFill>
          <a:latin typeface="+mn-lt"/>
          <a:ea typeface="+mn-ea"/>
          <a:cs typeface="+mn-cs"/>
        </a:defRPr>
      </a:lvl8pPr>
      <a:lvl9pPr marL="11275832" indent="-835247" algn="l" rtl="0" eaLnBrk="1" latinLnBrk="0" hangingPunct="1">
        <a:spcBef>
          <a:spcPct val="20000"/>
        </a:spcBef>
        <a:buClr>
          <a:schemeClr val="tx2"/>
        </a:buClr>
        <a:buFontTx/>
        <a:buChar char="•"/>
        <a:defRPr kumimoji="0" sz="6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88117" algn="l" rtl="0" eaLnBrk="1" latinLnBrk="0" hangingPunct="1">
        <a:defRPr kumimoji="0" kern="1200">
          <a:solidFill>
            <a:schemeClr val="tx1"/>
          </a:solidFill>
          <a:latin typeface="+mn-lt"/>
          <a:ea typeface="+mn-ea"/>
          <a:cs typeface="+mn-cs"/>
        </a:defRPr>
      </a:lvl2pPr>
      <a:lvl3pPr marL="4176234" algn="l" rtl="0" eaLnBrk="1" latinLnBrk="0" hangingPunct="1">
        <a:defRPr kumimoji="0" kern="1200">
          <a:solidFill>
            <a:schemeClr val="tx1"/>
          </a:solidFill>
          <a:latin typeface="+mn-lt"/>
          <a:ea typeface="+mn-ea"/>
          <a:cs typeface="+mn-cs"/>
        </a:defRPr>
      </a:lvl3pPr>
      <a:lvl4pPr marL="6264351" algn="l" rtl="0" eaLnBrk="1" latinLnBrk="0" hangingPunct="1">
        <a:defRPr kumimoji="0" kern="1200">
          <a:solidFill>
            <a:schemeClr val="tx1"/>
          </a:solidFill>
          <a:latin typeface="+mn-lt"/>
          <a:ea typeface="+mn-ea"/>
          <a:cs typeface="+mn-cs"/>
        </a:defRPr>
      </a:lvl4pPr>
      <a:lvl5pPr marL="8352468" algn="l" rtl="0" eaLnBrk="1" latinLnBrk="0" hangingPunct="1">
        <a:defRPr kumimoji="0" kern="1200">
          <a:solidFill>
            <a:schemeClr val="tx1"/>
          </a:solidFill>
          <a:latin typeface="+mn-lt"/>
          <a:ea typeface="+mn-ea"/>
          <a:cs typeface="+mn-cs"/>
        </a:defRPr>
      </a:lvl5pPr>
      <a:lvl6pPr marL="10440585" algn="l" rtl="0" eaLnBrk="1" latinLnBrk="0" hangingPunct="1">
        <a:defRPr kumimoji="0" kern="1200">
          <a:solidFill>
            <a:schemeClr val="tx1"/>
          </a:solidFill>
          <a:latin typeface="+mn-lt"/>
          <a:ea typeface="+mn-ea"/>
          <a:cs typeface="+mn-cs"/>
        </a:defRPr>
      </a:lvl6pPr>
      <a:lvl7pPr marL="12528702" algn="l" rtl="0" eaLnBrk="1" latinLnBrk="0" hangingPunct="1">
        <a:defRPr kumimoji="0" kern="1200">
          <a:solidFill>
            <a:schemeClr val="tx1"/>
          </a:solidFill>
          <a:latin typeface="+mn-lt"/>
          <a:ea typeface="+mn-ea"/>
          <a:cs typeface="+mn-cs"/>
        </a:defRPr>
      </a:lvl7pPr>
      <a:lvl8pPr marL="14616819" algn="l" rtl="0" eaLnBrk="1" latinLnBrk="0" hangingPunct="1">
        <a:defRPr kumimoji="0" kern="1200">
          <a:solidFill>
            <a:schemeClr val="tx1"/>
          </a:solidFill>
          <a:latin typeface="+mn-lt"/>
          <a:ea typeface="+mn-ea"/>
          <a:cs typeface="+mn-cs"/>
        </a:defRPr>
      </a:lvl8pPr>
      <a:lvl9pPr marL="16704936"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25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22576" y="1714326"/>
            <a:ext cx="24504681" cy="6134092"/>
          </a:xfrm>
        </p:spPr>
        <p:txBody>
          <a:bodyPr>
            <a:noAutofit/>
          </a:bodyPr>
          <a:lstStyle/>
          <a:p>
            <a:pPr algn="ctr"/>
            <a:r>
              <a:rPr lang="en-US" sz="6400" b="1" dirty="0" smtClean="0">
                <a:effectLst>
                  <a:glow rad="139700">
                    <a:schemeClr val="accent3">
                      <a:satMod val="175000"/>
                      <a:alpha val="40000"/>
                    </a:schemeClr>
                  </a:glow>
                </a:effectLst>
                <a:latin typeface="Arial" pitchFamily="34" charset="0"/>
                <a:cs typeface="Arial" pitchFamily="34" charset="0"/>
              </a:rPr>
              <a:t>THE NUMBER OF RESECTED NON METASTATIC LYMPH NODES PREDICTS THE OUTCOME IN PATIENTS WITH ESOPHAGEAL CANCER.</a:t>
            </a:r>
            <a:r>
              <a:rPr lang="en-US" sz="5800" dirty="0" smtClean="0">
                <a:effectLst>
                  <a:glow rad="101600">
                    <a:schemeClr val="accent3">
                      <a:satMod val="175000"/>
                      <a:alpha val="40000"/>
                    </a:schemeClr>
                  </a:glow>
                </a:effectLst>
                <a:latin typeface="Arial" pitchFamily="34" charset="0"/>
                <a:cs typeface="Arial" pitchFamily="34" charset="0"/>
              </a:rPr>
              <a:t/>
            </a:r>
            <a:br>
              <a:rPr lang="en-US" sz="5800" dirty="0" smtClean="0">
                <a:effectLst>
                  <a:glow rad="101600">
                    <a:schemeClr val="accent3">
                      <a:satMod val="175000"/>
                      <a:alpha val="40000"/>
                    </a:schemeClr>
                  </a:glow>
                </a:effectLst>
                <a:latin typeface="Arial" pitchFamily="34" charset="0"/>
                <a:cs typeface="Arial" pitchFamily="34" charset="0"/>
              </a:rPr>
            </a:br>
            <a:r>
              <a:rPr lang="en-US" sz="3900" dirty="0" smtClean="0">
                <a:effectLst>
                  <a:glow rad="101600">
                    <a:schemeClr val="accent3">
                      <a:satMod val="175000"/>
                      <a:alpha val="40000"/>
                    </a:schemeClr>
                  </a:glow>
                </a:effectLst>
                <a:latin typeface="Arial" pitchFamily="34" charset="0"/>
                <a:cs typeface="Arial" pitchFamily="34" charset="0"/>
              </a:rPr>
              <a:t>Georgia Doulami, </a:t>
            </a:r>
            <a:r>
              <a:rPr lang="en-US" sz="3900" dirty="0" err="1" smtClean="0">
                <a:effectLst>
                  <a:glow rad="101600">
                    <a:schemeClr val="accent3">
                      <a:satMod val="175000"/>
                      <a:alpha val="40000"/>
                    </a:schemeClr>
                  </a:glow>
                </a:effectLst>
                <a:latin typeface="Arial" pitchFamily="34" charset="0"/>
                <a:cs typeface="Arial" pitchFamily="34" charset="0"/>
              </a:rPr>
              <a:t>Zoi</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Vrakopoulou</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Nikolaos</a:t>
            </a:r>
            <a:r>
              <a:rPr lang="en-US" sz="3900" dirty="0" smtClean="0">
                <a:effectLst>
                  <a:glow rad="101600">
                    <a:schemeClr val="accent3">
                      <a:satMod val="175000"/>
                      <a:alpha val="40000"/>
                    </a:schemeClr>
                  </a:glow>
                </a:effectLst>
                <a:latin typeface="Arial" pitchFamily="34" charset="0"/>
                <a:cs typeface="Arial" pitchFamily="34" charset="0"/>
              </a:rPr>
              <a:t> Memos, </a:t>
            </a:r>
            <a:r>
              <a:rPr lang="en-US" sz="3900" dirty="0" err="1" smtClean="0">
                <a:effectLst>
                  <a:glow rad="101600">
                    <a:schemeClr val="accent3">
                      <a:satMod val="175000"/>
                      <a:alpha val="40000"/>
                    </a:schemeClr>
                  </a:glow>
                </a:effectLst>
                <a:latin typeface="Arial" pitchFamily="34" charset="0"/>
                <a:cs typeface="Arial" pitchFamily="34" charset="0"/>
              </a:rPr>
              <a:t>Nikolaos</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Kokoroskos</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Stamatina</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Triantafyllou</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Eleftheria</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Kleidi</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Georgios</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Zografos</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Dimitrios</a:t>
            </a:r>
            <a:r>
              <a:rPr lang="en-US" sz="3900" dirty="0" smtClean="0">
                <a:effectLst>
                  <a:glow rad="101600">
                    <a:schemeClr val="accent3">
                      <a:satMod val="175000"/>
                      <a:alpha val="40000"/>
                    </a:schemeClr>
                  </a:glow>
                </a:effectLst>
                <a:latin typeface="Arial" pitchFamily="34" charset="0"/>
                <a:cs typeface="Arial" pitchFamily="34" charset="0"/>
              </a:rPr>
              <a:t> </a:t>
            </a:r>
            <a:r>
              <a:rPr lang="en-US" sz="3900" dirty="0" err="1" smtClean="0">
                <a:effectLst>
                  <a:glow rad="101600">
                    <a:schemeClr val="accent3">
                      <a:satMod val="175000"/>
                      <a:alpha val="40000"/>
                    </a:schemeClr>
                  </a:glow>
                </a:effectLst>
                <a:latin typeface="Arial" pitchFamily="34" charset="0"/>
                <a:cs typeface="Arial" pitchFamily="34" charset="0"/>
              </a:rPr>
              <a:t>Theodorou</a:t>
            </a:r>
            <a:r>
              <a:rPr lang="en-US" sz="3900" dirty="0" smtClean="0">
                <a:effectLst>
                  <a:glow rad="101600">
                    <a:schemeClr val="accent3">
                      <a:satMod val="175000"/>
                      <a:alpha val="40000"/>
                    </a:schemeClr>
                  </a:glow>
                </a:effectLst>
                <a:latin typeface="Arial" pitchFamily="34" charset="0"/>
                <a:cs typeface="Arial" pitchFamily="34" charset="0"/>
              </a:rPr>
              <a:t>.</a:t>
            </a:r>
            <a:br>
              <a:rPr lang="en-US" sz="3900" dirty="0" smtClean="0">
                <a:effectLst>
                  <a:glow rad="101600">
                    <a:schemeClr val="accent3">
                      <a:satMod val="175000"/>
                      <a:alpha val="40000"/>
                    </a:schemeClr>
                  </a:glow>
                </a:effectLst>
                <a:latin typeface="Arial" pitchFamily="34" charset="0"/>
                <a:cs typeface="Arial" pitchFamily="34" charset="0"/>
              </a:rPr>
            </a:br>
            <a:r>
              <a:rPr lang="en-US" sz="3900" dirty="0" smtClean="0">
                <a:effectLst>
                  <a:glow rad="101600">
                    <a:schemeClr val="accent3">
                      <a:satMod val="175000"/>
                      <a:alpha val="40000"/>
                    </a:schemeClr>
                  </a:glow>
                </a:effectLst>
                <a:latin typeface="Arial" pitchFamily="34" charset="0"/>
                <a:cs typeface="Arial" pitchFamily="34" charset="0"/>
              </a:rPr>
              <a:t>Department of Foregut Surgery, 1</a:t>
            </a:r>
            <a:r>
              <a:rPr lang="en-US" sz="3900" baseline="30000" dirty="0" smtClean="0">
                <a:effectLst>
                  <a:glow rad="101600">
                    <a:schemeClr val="accent3">
                      <a:satMod val="175000"/>
                      <a:alpha val="40000"/>
                    </a:schemeClr>
                  </a:glow>
                </a:effectLst>
                <a:latin typeface="Arial" pitchFamily="34" charset="0"/>
                <a:cs typeface="Arial" pitchFamily="34" charset="0"/>
              </a:rPr>
              <a:t>st </a:t>
            </a:r>
            <a:r>
              <a:rPr lang="en-US" sz="3900" dirty="0" err="1" smtClean="0">
                <a:effectLst>
                  <a:glow rad="101600">
                    <a:schemeClr val="accent3">
                      <a:satMod val="175000"/>
                      <a:alpha val="40000"/>
                    </a:schemeClr>
                  </a:glow>
                </a:effectLst>
                <a:latin typeface="Arial" pitchFamily="34" charset="0"/>
                <a:cs typeface="Arial" pitchFamily="34" charset="0"/>
              </a:rPr>
              <a:t>Propaedeutic</a:t>
            </a:r>
            <a:r>
              <a:rPr lang="en-US" sz="3900" dirty="0" smtClean="0">
                <a:effectLst>
                  <a:glow rad="101600">
                    <a:schemeClr val="accent3">
                      <a:satMod val="175000"/>
                      <a:alpha val="40000"/>
                    </a:schemeClr>
                  </a:glow>
                </a:effectLst>
                <a:latin typeface="Arial" pitchFamily="34" charset="0"/>
                <a:cs typeface="Arial" pitchFamily="34" charset="0"/>
              </a:rPr>
              <a:t> Surgical Clinic, “</a:t>
            </a:r>
            <a:r>
              <a:rPr lang="en-US" sz="3900" dirty="0" err="1" smtClean="0">
                <a:effectLst>
                  <a:glow rad="101600">
                    <a:schemeClr val="accent3">
                      <a:satMod val="175000"/>
                      <a:alpha val="40000"/>
                    </a:schemeClr>
                  </a:glow>
                </a:effectLst>
                <a:latin typeface="Arial" pitchFamily="34" charset="0"/>
                <a:cs typeface="Arial" pitchFamily="34" charset="0"/>
              </a:rPr>
              <a:t>Hippokration</a:t>
            </a:r>
            <a:r>
              <a:rPr lang="en-US" sz="3900" dirty="0" smtClean="0">
                <a:effectLst>
                  <a:glow rad="101600">
                    <a:schemeClr val="accent3">
                      <a:satMod val="175000"/>
                      <a:alpha val="40000"/>
                    </a:schemeClr>
                  </a:glow>
                </a:effectLst>
                <a:latin typeface="Arial" pitchFamily="34" charset="0"/>
                <a:cs typeface="Arial" pitchFamily="34" charset="0"/>
              </a:rPr>
              <a:t>” General Hospital, National and </a:t>
            </a:r>
            <a:r>
              <a:rPr lang="en-US" sz="3900" dirty="0" err="1" smtClean="0">
                <a:effectLst>
                  <a:glow rad="101600">
                    <a:schemeClr val="accent3">
                      <a:satMod val="175000"/>
                      <a:alpha val="40000"/>
                    </a:schemeClr>
                  </a:glow>
                </a:effectLst>
                <a:latin typeface="Arial" pitchFamily="34" charset="0"/>
                <a:cs typeface="Arial" pitchFamily="34" charset="0"/>
              </a:rPr>
              <a:t>Kapodistrian</a:t>
            </a:r>
            <a:r>
              <a:rPr lang="en-US" sz="3900" dirty="0" smtClean="0">
                <a:effectLst>
                  <a:glow rad="101600">
                    <a:schemeClr val="accent3">
                      <a:satMod val="175000"/>
                      <a:alpha val="40000"/>
                    </a:schemeClr>
                  </a:glow>
                </a:effectLst>
                <a:latin typeface="Arial" pitchFamily="34" charset="0"/>
                <a:cs typeface="Arial" pitchFamily="34" charset="0"/>
              </a:rPr>
              <a:t> University of Athens, Greece.</a:t>
            </a:r>
            <a:br>
              <a:rPr lang="en-US" sz="3900" dirty="0" smtClean="0">
                <a:effectLst>
                  <a:glow rad="101600">
                    <a:schemeClr val="accent3">
                      <a:satMod val="175000"/>
                      <a:alpha val="40000"/>
                    </a:schemeClr>
                  </a:glow>
                </a:effectLst>
                <a:latin typeface="Arial" pitchFamily="34" charset="0"/>
                <a:cs typeface="Arial" pitchFamily="34" charset="0"/>
              </a:rPr>
            </a:br>
            <a:endParaRPr lang="el-GR" sz="3900" dirty="0">
              <a:effectLst>
                <a:glow rad="101600">
                  <a:schemeClr val="accent3">
                    <a:satMod val="175000"/>
                    <a:alpha val="40000"/>
                  </a:schemeClr>
                </a:glow>
              </a:effectLst>
              <a:latin typeface="Arial" pitchFamily="34" charset="0"/>
              <a:cs typeface="Arial" pitchFamily="34" charset="0"/>
            </a:endParaRPr>
          </a:p>
        </p:txBody>
      </p:sp>
      <p:sp>
        <p:nvSpPr>
          <p:cNvPr id="3" name="2 - Θέση περιεχομένου"/>
          <p:cNvSpPr>
            <a:spLocks noGrp="1"/>
          </p:cNvSpPr>
          <p:nvPr>
            <p:ph idx="1"/>
          </p:nvPr>
        </p:nvSpPr>
        <p:spPr>
          <a:xfrm>
            <a:off x="1314451" y="28821086"/>
            <a:ext cx="28092887" cy="14768735"/>
          </a:xfrm>
        </p:spPr>
        <p:txBody>
          <a:bodyPr>
            <a:noAutofit/>
          </a:bodyPr>
          <a:lstStyle/>
          <a:p>
            <a:pPr marL="0" algn="just">
              <a:buClr>
                <a:schemeClr val="bg2">
                  <a:lumMod val="25000"/>
                </a:schemeClr>
              </a:buClr>
              <a:buFont typeface="Wingdings" pitchFamily="2" charset="2"/>
              <a:buChar char="Ø"/>
            </a:pPr>
            <a:r>
              <a:rPr lang="en-US" sz="39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DISCUSSION</a:t>
            </a:r>
          </a:p>
          <a:p>
            <a:pPr marL="0" algn="just">
              <a:buNone/>
            </a:pPr>
            <a:r>
              <a:rPr lang="en-US" sz="3900" dirty="0" smtClean="0">
                <a:latin typeface="Arial" pitchFamily="34" charset="0"/>
                <a:cs typeface="Arial" pitchFamily="34" charset="0"/>
              </a:rPr>
              <a:t>Number of </a:t>
            </a:r>
            <a:r>
              <a:rPr lang="en-US" sz="3900" dirty="0" err="1" smtClean="0">
                <a:latin typeface="Arial" pitchFamily="34" charset="0"/>
                <a:cs typeface="Arial" pitchFamily="34" charset="0"/>
              </a:rPr>
              <a:t>resected</a:t>
            </a:r>
            <a:r>
              <a:rPr lang="en-US" sz="3900" dirty="0" smtClean="0">
                <a:latin typeface="Arial" pitchFamily="34" charset="0"/>
                <a:cs typeface="Arial" pitchFamily="34" charset="0"/>
              </a:rPr>
              <a:t> lymph nodes in esophageal surgery has been previously discussed as for its probable impact on patients’ survival [4]. The ideal number of </a:t>
            </a:r>
            <a:r>
              <a:rPr lang="en-US" sz="3900" dirty="0" err="1" smtClean="0">
                <a:latin typeface="Arial" pitchFamily="34" charset="0"/>
                <a:cs typeface="Arial" pitchFamily="34" charset="0"/>
              </a:rPr>
              <a:t>resected</a:t>
            </a:r>
            <a:r>
              <a:rPr lang="en-US" sz="3900" dirty="0" smtClean="0">
                <a:latin typeface="Arial" pitchFamily="34" charset="0"/>
                <a:cs typeface="Arial" pitchFamily="34" charset="0"/>
              </a:rPr>
              <a:t> lymph nodes in order to improve patients’ survival although extensively discussed, has not been agreed [5,6]. In addition, in literature exist a few studies assessing the impact of non-metastatic </a:t>
            </a:r>
            <a:r>
              <a:rPr lang="en-US" sz="3900" dirty="0" err="1" smtClean="0">
                <a:latin typeface="Arial" pitchFamily="34" charset="0"/>
                <a:cs typeface="Arial" pitchFamily="34" charset="0"/>
              </a:rPr>
              <a:t>resected</a:t>
            </a:r>
            <a:r>
              <a:rPr lang="en-US" sz="3900" dirty="0" smtClean="0">
                <a:latin typeface="Arial" pitchFamily="34" charset="0"/>
                <a:cs typeface="Arial" pitchFamily="34" charset="0"/>
              </a:rPr>
              <a:t> lymph nodes on survival of patients with EC treated with esophagectomy [7,8].  The number of non-metastatic </a:t>
            </a:r>
            <a:r>
              <a:rPr lang="en-US" sz="3900" dirty="0" err="1" smtClean="0">
                <a:latin typeface="Arial" pitchFamily="34" charset="0"/>
                <a:cs typeface="Arial" pitchFamily="34" charset="0"/>
              </a:rPr>
              <a:t>resected</a:t>
            </a:r>
            <a:r>
              <a:rPr lang="en-US" sz="3900" dirty="0" smtClean="0">
                <a:latin typeface="Arial" pitchFamily="34" charset="0"/>
                <a:cs typeface="Arial" pitchFamily="34" charset="0"/>
              </a:rPr>
              <a:t> lymph nodes reflects the extent of </a:t>
            </a:r>
            <a:r>
              <a:rPr lang="en-US" sz="3900" dirty="0" err="1" smtClean="0">
                <a:latin typeface="Arial" pitchFamily="34" charset="0"/>
                <a:cs typeface="Arial" pitchFamily="34" charset="0"/>
              </a:rPr>
              <a:t>lymphadenectomy</a:t>
            </a:r>
            <a:r>
              <a:rPr lang="en-US" sz="3900" dirty="0" smtClean="0">
                <a:latin typeface="Arial" pitchFamily="34" charset="0"/>
                <a:cs typeface="Arial" pitchFamily="34" charset="0"/>
              </a:rPr>
              <a:t> taking into account the number of </a:t>
            </a:r>
            <a:r>
              <a:rPr lang="en-US" sz="3900" dirty="0" err="1" smtClean="0">
                <a:latin typeface="Arial" pitchFamily="34" charset="0"/>
                <a:cs typeface="Arial" pitchFamily="34" charset="0"/>
              </a:rPr>
              <a:t>resected</a:t>
            </a:r>
            <a:r>
              <a:rPr lang="en-US" sz="3900" dirty="0" smtClean="0">
                <a:latin typeface="Arial" pitchFamily="34" charset="0"/>
                <a:cs typeface="Arial" pitchFamily="34" charset="0"/>
              </a:rPr>
              <a:t> lymph nodes and could be applied in order to compare </a:t>
            </a:r>
            <a:r>
              <a:rPr lang="en-US" sz="3900" dirty="0" err="1" smtClean="0">
                <a:latin typeface="Arial" pitchFamily="34" charset="0"/>
                <a:cs typeface="Arial" pitchFamily="34" charset="0"/>
              </a:rPr>
              <a:t>lymphadenectomies</a:t>
            </a:r>
            <a:r>
              <a:rPr lang="en-US" sz="3900" dirty="0" smtClean="0">
                <a:latin typeface="Arial" pitchFamily="34" charset="0"/>
                <a:cs typeface="Arial" pitchFamily="34" charset="0"/>
              </a:rPr>
              <a:t> of dissimilar extent.</a:t>
            </a:r>
          </a:p>
          <a:p>
            <a:pPr marL="0" algn="just">
              <a:buNone/>
            </a:pPr>
            <a:r>
              <a:rPr lang="en-US" sz="3900" dirty="0" smtClean="0">
                <a:latin typeface="Arial" pitchFamily="34" charset="0"/>
                <a:cs typeface="Arial" pitchFamily="34" charset="0"/>
              </a:rPr>
              <a:t>We  revealed that non-metastatic </a:t>
            </a:r>
            <a:r>
              <a:rPr lang="en-US" sz="3900" dirty="0" err="1" smtClean="0">
                <a:latin typeface="Arial" pitchFamily="34" charset="0"/>
                <a:cs typeface="Arial" pitchFamily="34" charset="0"/>
              </a:rPr>
              <a:t>resected</a:t>
            </a:r>
            <a:r>
              <a:rPr lang="en-US" sz="3900" dirty="0" smtClean="0">
                <a:latin typeface="Arial" pitchFamily="34" charset="0"/>
                <a:cs typeface="Arial" pitchFamily="34" charset="0"/>
              </a:rPr>
              <a:t> lymph nodes positively correlate with patients’ overall survival and recurrence rate. </a:t>
            </a:r>
          </a:p>
          <a:p>
            <a:pPr marL="0" algn="just">
              <a:buNone/>
            </a:pPr>
            <a:endParaRPr lang="en-US" sz="3900" dirty="0" smtClean="0">
              <a:latin typeface="Arial" pitchFamily="34" charset="0"/>
              <a:cs typeface="Arial" pitchFamily="34" charset="0"/>
            </a:endParaRPr>
          </a:p>
          <a:p>
            <a:pPr marL="0" algn="just">
              <a:buClr>
                <a:schemeClr val="bg2">
                  <a:lumMod val="25000"/>
                </a:schemeClr>
              </a:buClr>
              <a:buFont typeface="Wingdings" pitchFamily="2" charset="2"/>
              <a:buChar char="Ø"/>
            </a:pPr>
            <a:r>
              <a:rPr lang="en-US" sz="39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CONCLUSION</a:t>
            </a:r>
          </a:p>
          <a:p>
            <a:pPr marL="0" algn="just">
              <a:buNone/>
            </a:pPr>
            <a:r>
              <a:rPr lang="en-US" sz="3900" dirty="0" smtClean="0">
                <a:latin typeface="Arial" pitchFamily="34" charset="0"/>
                <a:cs typeface="Arial" pitchFamily="34" charset="0"/>
              </a:rPr>
              <a:t>Overall survival of patients with EC, especially of those with a node positive status may be related with the extend of lymph node dissection, implying that not only the number of metastatic lymph nodes but also the number of total excised lymph nodes may affect patients’ survival. </a:t>
            </a:r>
          </a:p>
        </p:txBody>
      </p:sp>
      <p:pic>
        <p:nvPicPr>
          <p:cNvPr id="4" name="Picture 3"/>
          <p:cNvPicPr>
            <a:picLocks noChangeAspect="1" noChangeArrowheads="1"/>
          </p:cNvPicPr>
          <p:nvPr/>
        </p:nvPicPr>
        <p:blipFill>
          <a:blip r:embed="rId2" cstate="print"/>
          <a:srcRect/>
          <a:stretch>
            <a:fillRect/>
          </a:stretch>
        </p:blipFill>
        <p:spPr bwMode="auto">
          <a:xfrm>
            <a:off x="423759" y="758680"/>
            <a:ext cx="1884248" cy="2982150"/>
          </a:xfrm>
          <a:prstGeom prst="rect">
            <a:avLst/>
          </a:prstGeom>
          <a:noFill/>
          <a:ln w="9525" algn="ctr">
            <a:solidFill>
              <a:srgbClr val="000000"/>
            </a:solid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27141571" y="687242"/>
            <a:ext cx="2435640" cy="2957639"/>
          </a:xfrm>
          <a:prstGeom prst="rect">
            <a:avLst/>
          </a:prstGeom>
          <a:noFill/>
          <a:ln w="9525" algn="in">
            <a:solidFill>
              <a:srgbClr val="000000"/>
            </a:solidFill>
            <a:miter lim="800000"/>
            <a:headEnd/>
            <a:tailEnd/>
          </a:ln>
          <a:effectLst>
            <a:outerShdw dist="35921" dir="2700000" algn="ctr" rotWithShape="0">
              <a:srgbClr val="C5D1D7">
                <a:alpha val="50000"/>
              </a:srgbClr>
            </a:outerShdw>
          </a:effectLst>
        </p:spPr>
      </p:pic>
      <p:sp>
        <p:nvSpPr>
          <p:cNvPr id="11" name="10 - TextBox"/>
          <p:cNvSpPr txBox="1"/>
          <p:nvPr/>
        </p:nvSpPr>
        <p:spPr>
          <a:xfrm>
            <a:off x="605802" y="39098208"/>
            <a:ext cx="29068372" cy="3136237"/>
          </a:xfrm>
          <a:prstGeom prst="rect">
            <a:avLst/>
          </a:prstGeom>
          <a:noFill/>
        </p:spPr>
        <p:txBody>
          <a:bodyPr wrap="square" lIns="88386" tIns="44193" rIns="88386" bIns="44193" rtlCol="0">
            <a:spAutoFit/>
          </a:bodyPr>
          <a:lstStyle/>
          <a:p>
            <a:r>
              <a:rPr lang="en-US" sz="27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References:</a:t>
            </a:r>
          </a:p>
          <a:p>
            <a:pPr marL="441930" indent="-441930">
              <a:buFont typeface="+mj-lt"/>
              <a:buAutoNum type="arabicPeriod"/>
            </a:pPr>
            <a:r>
              <a:rPr lang="en-US" sz="1900" dirty="0" err="1" smtClean="0">
                <a:latin typeface="Arial" pitchFamily="34" charset="0"/>
                <a:cs typeface="Arial" pitchFamily="34" charset="0"/>
              </a:rPr>
              <a:t>Omloo</a:t>
            </a:r>
            <a:r>
              <a:rPr lang="en-US" sz="1900" dirty="0" smtClean="0">
                <a:latin typeface="Arial" pitchFamily="34" charset="0"/>
                <a:cs typeface="Arial" pitchFamily="34" charset="0"/>
              </a:rPr>
              <a:t> JM, </a:t>
            </a:r>
            <a:r>
              <a:rPr lang="en-US" sz="1900" dirty="0" err="1" smtClean="0">
                <a:latin typeface="Arial" pitchFamily="34" charset="0"/>
                <a:cs typeface="Arial" pitchFamily="34" charset="0"/>
              </a:rPr>
              <a:t>Lagarde</a:t>
            </a:r>
            <a:r>
              <a:rPr lang="en-US" sz="1900" dirty="0" smtClean="0">
                <a:latin typeface="Arial" pitchFamily="34" charset="0"/>
                <a:cs typeface="Arial" pitchFamily="34" charset="0"/>
              </a:rPr>
              <a:t> SM, </a:t>
            </a:r>
            <a:r>
              <a:rPr lang="en-US" sz="1900" dirty="0" err="1" smtClean="0">
                <a:latin typeface="Arial" pitchFamily="34" charset="0"/>
                <a:cs typeface="Arial" pitchFamily="34" charset="0"/>
              </a:rPr>
              <a:t>Hulscher</a:t>
            </a:r>
            <a:r>
              <a:rPr lang="en-US" sz="1900" dirty="0" smtClean="0">
                <a:latin typeface="Arial" pitchFamily="34" charset="0"/>
                <a:cs typeface="Arial" pitchFamily="34" charset="0"/>
              </a:rPr>
              <a:t> JB, et al. Extended transthoracic resection compared with limited transhiatal resection for </a:t>
            </a:r>
            <a:r>
              <a:rPr lang="en-US" sz="1900" dirty="0" err="1" smtClean="0">
                <a:latin typeface="Arial" pitchFamily="34" charset="0"/>
                <a:cs typeface="Arial" pitchFamily="34" charset="0"/>
              </a:rPr>
              <a:t>adenocarcinoma</a:t>
            </a:r>
            <a:r>
              <a:rPr lang="en-US" sz="1900" dirty="0" smtClean="0">
                <a:latin typeface="Arial" pitchFamily="34" charset="0"/>
                <a:cs typeface="Arial" pitchFamily="34" charset="0"/>
              </a:rPr>
              <a:t> of the mid/distal esophagus. Five-year survival of a randomized clinical trial. Ann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2007; 246(6):992-1000.</a:t>
            </a:r>
          </a:p>
          <a:p>
            <a:pPr marL="441930" indent="-441930">
              <a:buFont typeface="+mj-lt"/>
              <a:buAutoNum type="arabicPeriod"/>
            </a:pPr>
            <a:r>
              <a:rPr lang="en-US" sz="1900" dirty="0" smtClean="0">
                <a:latin typeface="Arial" pitchFamily="34" charset="0"/>
                <a:cs typeface="Arial" pitchFamily="34" charset="0"/>
              </a:rPr>
              <a:t>Greenstein AJ, </a:t>
            </a:r>
            <a:r>
              <a:rPr lang="en-US" sz="1900" dirty="0" err="1" smtClean="0">
                <a:latin typeface="Arial" pitchFamily="34" charset="0"/>
                <a:cs typeface="Arial" pitchFamily="34" charset="0"/>
              </a:rPr>
              <a:t>Litle</a:t>
            </a:r>
            <a:r>
              <a:rPr lang="en-US" sz="1900" dirty="0" smtClean="0">
                <a:latin typeface="Arial" pitchFamily="34" charset="0"/>
                <a:cs typeface="Arial" pitchFamily="34" charset="0"/>
              </a:rPr>
              <a:t> VR, Swanson SJ, </a:t>
            </a:r>
            <a:r>
              <a:rPr lang="en-US" sz="1900" dirty="0" err="1" smtClean="0">
                <a:latin typeface="Arial" pitchFamily="34" charset="0"/>
                <a:cs typeface="Arial" pitchFamily="34" charset="0"/>
              </a:rPr>
              <a:t>Divino</a:t>
            </a:r>
            <a:r>
              <a:rPr lang="en-US" sz="1900" dirty="0" smtClean="0">
                <a:latin typeface="Arial" pitchFamily="34" charset="0"/>
                <a:cs typeface="Arial" pitchFamily="34" charset="0"/>
              </a:rPr>
              <a:t> CM, Packer S, </a:t>
            </a:r>
            <a:r>
              <a:rPr lang="en-US" sz="1900" dirty="0" err="1" smtClean="0">
                <a:latin typeface="Arial" pitchFamily="34" charset="0"/>
                <a:cs typeface="Arial" pitchFamily="34" charset="0"/>
              </a:rPr>
              <a:t>Wisnivesky</a:t>
            </a:r>
            <a:r>
              <a:rPr lang="en-US" sz="1900" dirty="0" smtClean="0">
                <a:latin typeface="Arial" pitchFamily="34" charset="0"/>
                <a:cs typeface="Arial" pitchFamily="34" charset="0"/>
              </a:rPr>
              <a:t> JP. Prognostic significance of the number of lymph node metastases in esophageal cancer. J Am </a:t>
            </a:r>
            <a:r>
              <a:rPr lang="en-US" sz="1900" dirty="0" err="1" smtClean="0">
                <a:latin typeface="Arial" pitchFamily="34" charset="0"/>
                <a:cs typeface="Arial" pitchFamily="34" charset="0"/>
              </a:rPr>
              <a:t>Coll</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2008; 206(2):239-246</a:t>
            </a:r>
          </a:p>
          <a:p>
            <a:pPr marL="441930" indent="-441930">
              <a:buFont typeface="+mj-lt"/>
              <a:buAutoNum type="arabicPeriod"/>
            </a:pPr>
            <a:r>
              <a:rPr lang="en-US" sz="1900" dirty="0" smtClean="0">
                <a:latin typeface="Arial" pitchFamily="34" charset="0"/>
                <a:cs typeface="Arial" pitchFamily="34" charset="0"/>
              </a:rPr>
              <a:t>Mariette C, </a:t>
            </a:r>
            <a:r>
              <a:rPr lang="en-US" sz="1900" dirty="0" err="1" smtClean="0">
                <a:latin typeface="Arial" pitchFamily="34" charset="0"/>
                <a:cs typeface="Arial" pitchFamily="34" charset="0"/>
              </a:rPr>
              <a:t>Piessen</a:t>
            </a:r>
            <a:r>
              <a:rPr lang="en-US" sz="1900" dirty="0" smtClean="0">
                <a:latin typeface="Arial" pitchFamily="34" charset="0"/>
                <a:cs typeface="Arial" pitchFamily="34" charset="0"/>
              </a:rPr>
              <a:t> G, </a:t>
            </a:r>
            <a:r>
              <a:rPr lang="en-US" sz="1900" dirty="0" err="1" smtClean="0">
                <a:latin typeface="Arial" pitchFamily="34" charset="0"/>
                <a:cs typeface="Arial" pitchFamily="34" charset="0"/>
              </a:rPr>
              <a:t>Briez</a:t>
            </a:r>
            <a:r>
              <a:rPr lang="en-US" sz="1900" dirty="0" smtClean="0">
                <a:latin typeface="Arial" pitchFamily="34" charset="0"/>
                <a:cs typeface="Arial" pitchFamily="34" charset="0"/>
              </a:rPr>
              <a:t> N, </a:t>
            </a:r>
            <a:r>
              <a:rPr lang="en-US" sz="1900" dirty="0" err="1" smtClean="0">
                <a:latin typeface="Arial" pitchFamily="34" charset="0"/>
                <a:cs typeface="Arial" pitchFamily="34" charset="0"/>
              </a:rPr>
              <a:t>Triboulet</a:t>
            </a:r>
            <a:r>
              <a:rPr lang="en-US" sz="1900" dirty="0" smtClean="0">
                <a:latin typeface="Arial" pitchFamily="34" charset="0"/>
                <a:cs typeface="Arial" pitchFamily="34" charset="0"/>
              </a:rPr>
              <a:t> JP. The number of metastatic lymph nodes and the ratio between metastatic and examined lymph nodes are independent prognostic factors in esophageal cancer regardless of </a:t>
            </a:r>
            <a:r>
              <a:rPr lang="en-US" sz="1900" dirty="0" err="1" smtClean="0">
                <a:latin typeface="Arial" pitchFamily="34" charset="0"/>
                <a:cs typeface="Arial" pitchFamily="34" charset="0"/>
              </a:rPr>
              <a:t>neoadjuvant</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chemoradiation</a:t>
            </a:r>
            <a:r>
              <a:rPr lang="en-US" sz="1900" dirty="0" smtClean="0">
                <a:latin typeface="Arial" pitchFamily="34" charset="0"/>
                <a:cs typeface="Arial" pitchFamily="34" charset="0"/>
              </a:rPr>
              <a:t> or </a:t>
            </a:r>
            <a:r>
              <a:rPr lang="en-US" sz="1900" dirty="0" err="1" smtClean="0">
                <a:latin typeface="Arial" pitchFamily="34" charset="0"/>
                <a:cs typeface="Arial" pitchFamily="34" charset="0"/>
              </a:rPr>
              <a:t>lymphadenectomy</a:t>
            </a:r>
            <a:r>
              <a:rPr lang="en-US" sz="1900" dirty="0" smtClean="0">
                <a:latin typeface="Arial" pitchFamily="34" charset="0"/>
                <a:cs typeface="Arial" pitchFamily="34" charset="0"/>
              </a:rPr>
              <a:t> extend. Ann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2008; 247: 365-371</a:t>
            </a:r>
          </a:p>
          <a:p>
            <a:pPr marL="441930" indent="-441930">
              <a:buFont typeface="+mj-lt"/>
              <a:buAutoNum type="arabicPeriod"/>
            </a:pPr>
            <a:r>
              <a:rPr lang="en-US" sz="1900" dirty="0" err="1" smtClean="0">
                <a:latin typeface="Arial" pitchFamily="34" charset="0"/>
                <a:cs typeface="Arial" pitchFamily="34" charset="0"/>
              </a:rPr>
              <a:t>Akutsu</a:t>
            </a:r>
            <a:r>
              <a:rPr lang="en-US" sz="1900" dirty="0" smtClean="0">
                <a:latin typeface="Arial" pitchFamily="34" charset="0"/>
                <a:cs typeface="Arial" pitchFamily="34" charset="0"/>
              </a:rPr>
              <a:t> Y, Matsubara H. The significance of lymph node status as a prognostic factor for esophageal cancer.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Today 2011; 41:1190-1195.</a:t>
            </a:r>
          </a:p>
          <a:p>
            <a:pPr marL="441930" indent="-441930">
              <a:buFont typeface="+mj-lt"/>
              <a:buAutoNum type="arabicPeriod"/>
            </a:pPr>
            <a:r>
              <a:rPr lang="en-US" sz="1900" dirty="0" smtClean="0">
                <a:latin typeface="Arial" pitchFamily="34" charset="0"/>
                <a:cs typeface="Arial" pitchFamily="34" charset="0"/>
              </a:rPr>
              <a:t>Chen YJ, </a:t>
            </a:r>
            <a:r>
              <a:rPr lang="en-US" sz="1900" dirty="0" err="1" smtClean="0">
                <a:latin typeface="Arial" pitchFamily="34" charset="0"/>
                <a:cs typeface="Arial" pitchFamily="34" charset="0"/>
              </a:rPr>
              <a:t>Schultheiss</a:t>
            </a:r>
            <a:r>
              <a:rPr lang="en-US" sz="1900" dirty="0" smtClean="0">
                <a:latin typeface="Arial" pitchFamily="34" charset="0"/>
                <a:cs typeface="Arial" pitchFamily="34" charset="0"/>
              </a:rPr>
              <a:t> TE, Wong JYC, </a:t>
            </a:r>
            <a:r>
              <a:rPr lang="en-US" sz="1900" dirty="0" err="1" smtClean="0">
                <a:latin typeface="Arial" pitchFamily="34" charset="0"/>
                <a:cs typeface="Arial" pitchFamily="34" charset="0"/>
              </a:rPr>
              <a:t>Kernistine</a:t>
            </a:r>
            <a:r>
              <a:rPr lang="en-US" sz="1900" dirty="0" smtClean="0">
                <a:latin typeface="Arial" pitchFamily="34" charset="0"/>
                <a:cs typeface="Arial" pitchFamily="34" charset="0"/>
              </a:rPr>
              <a:t> KH. Impact of the number of </a:t>
            </a:r>
            <a:r>
              <a:rPr lang="en-US" sz="1900" dirty="0" err="1" smtClean="0">
                <a:latin typeface="Arial" pitchFamily="34" charset="0"/>
                <a:cs typeface="Arial" pitchFamily="34" charset="0"/>
              </a:rPr>
              <a:t>resected</a:t>
            </a:r>
            <a:r>
              <a:rPr lang="en-US" sz="1900" dirty="0" smtClean="0">
                <a:latin typeface="Arial" pitchFamily="34" charset="0"/>
                <a:cs typeface="Arial" pitchFamily="34" charset="0"/>
              </a:rPr>
              <a:t> and involved lymph nodes on esophageal cancer survival. Journal of Surgical Oncology 2009; 100:127-132.</a:t>
            </a:r>
          </a:p>
          <a:p>
            <a:pPr marL="441930" indent="-441930">
              <a:buFont typeface="+mj-lt"/>
              <a:buAutoNum type="arabicPeriod"/>
            </a:pPr>
            <a:r>
              <a:rPr lang="en-US" sz="1900" dirty="0" err="1" smtClean="0">
                <a:latin typeface="Arial" pitchFamily="34" charset="0"/>
                <a:cs typeface="Arial" pitchFamily="34" charset="0"/>
              </a:rPr>
              <a:t>Peyre</a:t>
            </a:r>
            <a:r>
              <a:rPr lang="en-US" sz="1900" dirty="0" smtClean="0">
                <a:latin typeface="Arial" pitchFamily="34" charset="0"/>
                <a:cs typeface="Arial" pitchFamily="34" charset="0"/>
              </a:rPr>
              <a:t> CG, Hagen JA, </a:t>
            </a:r>
            <a:r>
              <a:rPr lang="en-US" sz="1900" dirty="0" err="1" smtClean="0">
                <a:latin typeface="Arial" pitchFamily="34" charset="0"/>
                <a:cs typeface="Arial" pitchFamily="34" charset="0"/>
              </a:rPr>
              <a:t>DeMeester</a:t>
            </a:r>
            <a:r>
              <a:rPr lang="en-US" sz="1900" dirty="0" smtClean="0">
                <a:latin typeface="Arial" pitchFamily="34" charset="0"/>
                <a:cs typeface="Arial" pitchFamily="34" charset="0"/>
              </a:rPr>
              <a:t> SR, et al. The number of lymph nodes removed predicts survival in esophageal cancer: an international study on the impact of extent of surgical resection. Ann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2008;248(4):549-56. </a:t>
            </a:r>
          </a:p>
          <a:p>
            <a:pPr marL="441930" indent="-441930">
              <a:buFont typeface="+mj-lt"/>
              <a:buAutoNum type="arabicPeriod"/>
            </a:pPr>
            <a:r>
              <a:rPr lang="en-US" sz="1900" dirty="0" smtClean="0">
                <a:latin typeface="Arial" pitchFamily="34" charset="0"/>
                <a:cs typeface="Arial" pitchFamily="34" charset="0"/>
              </a:rPr>
              <a:t>Hsu PK, Huang CS, Wang BY, Wu YC, Chou TY, Hsu WH. The prognostic value of the number of negative lymph nodes in esophageal cancer patients after transthoracic resection. Ann </a:t>
            </a:r>
            <a:r>
              <a:rPr lang="en-US" sz="1900" dirty="0" err="1" smtClean="0">
                <a:latin typeface="Arial" pitchFamily="34" charset="0"/>
                <a:cs typeface="Arial" pitchFamily="34" charset="0"/>
              </a:rPr>
              <a:t>Thorac</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2013;96(3):995-1001. </a:t>
            </a:r>
          </a:p>
          <a:p>
            <a:pPr marL="441930" indent="-441930">
              <a:buFont typeface="+mj-lt"/>
              <a:buAutoNum type="arabicPeriod"/>
            </a:pPr>
            <a:r>
              <a:rPr lang="en-US" sz="1900" dirty="0" smtClean="0">
                <a:latin typeface="Arial" pitchFamily="34" charset="0"/>
                <a:cs typeface="Arial" pitchFamily="34" charset="0"/>
              </a:rPr>
              <a:t>Schwarz RE, Smith DD. Clinical impact of </a:t>
            </a:r>
            <a:r>
              <a:rPr lang="en-US" sz="1900" dirty="0" err="1" smtClean="0">
                <a:latin typeface="Arial" pitchFamily="34" charset="0"/>
                <a:cs typeface="Arial" pitchFamily="34" charset="0"/>
              </a:rPr>
              <a:t>lymphadenectomy</a:t>
            </a:r>
            <a:r>
              <a:rPr lang="en-US" sz="1900" dirty="0" smtClean="0">
                <a:latin typeface="Arial" pitchFamily="34" charset="0"/>
                <a:cs typeface="Arial" pitchFamily="34" charset="0"/>
              </a:rPr>
              <a:t> extent in </a:t>
            </a:r>
            <a:r>
              <a:rPr lang="en-US" sz="1900" dirty="0" err="1" smtClean="0">
                <a:latin typeface="Arial" pitchFamily="34" charset="0"/>
                <a:cs typeface="Arial" pitchFamily="34" charset="0"/>
              </a:rPr>
              <a:t>resectable</a:t>
            </a:r>
            <a:r>
              <a:rPr lang="en-US" sz="1900" dirty="0" smtClean="0">
                <a:latin typeface="Arial" pitchFamily="34" charset="0"/>
                <a:cs typeface="Arial" pitchFamily="34" charset="0"/>
              </a:rPr>
              <a:t> esophageal cancer. J </a:t>
            </a:r>
            <a:r>
              <a:rPr lang="en-US" sz="1900" dirty="0" err="1" smtClean="0">
                <a:latin typeface="Arial" pitchFamily="34" charset="0"/>
                <a:cs typeface="Arial" pitchFamily="34" charset="0"/>
              </a:rPr>
              <a:t>Gastrointest</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Surg</a:t>
            </a:r>
            <a:r>
              <a:rPr lang="en-US" sz="1900" dirty="0" smtClean="0">
                <a:latin typeface="Arial" pitchFamily="34" charset="0"/>
                <a:cs typeface="Arial" pitchFamily="34" charset="0"/>
              </a:rPr>
              <a:t> 2007 ;11(11):1384-93.</a:t>
            </a:r>
            <a:endParaRPr lang="el-GR" sz="1900" dirty="0">
              <a:latin typeface="Arial" pitchFamily="34" charset="0"/>
              <a:cs typeface="Arial" pitchFamily="34" charset="0"/>
            </a:endParaRPr>
          </a:p>
        </p:txBody>
      </p:sp>
      <p:sp>
        <p:nvSpPr>
          <p:cNvPr id="15" name="14 - TextBox"/>
          <p:cNvSpPr txBox="1"/>
          <p:nvPr/>
        </p:nvSpPr>
        <p:spPr>
          <a:xfrm>
            <a:off x="1413256" y="8370814"/>
            <a:ext cx="28328205" cy="10292042"/>
          </a:xfrm>
          <a:prstGeom prst="rect">
            <a:avLst/>
          </a:prstGeom>
          <a:noFill/>
        </p:spPr>
        <p:txBody>
          <a:bodyPr wrap="square" lIns="88386" tIns="44193" rIns="88386" bIns="44193" rtlCol="0">
            <a:spAutoFit/>
          </a:bodyPr>
          <a:lstStyle/>
          <a:p>
            <a:pPr>
              <a:buFont typeface="Wingdings" pitchFamily="2" charset="2"/>
              <a:buChar char="Ø"/>
            </a:pPr>
            <a:r>
              <a:rPr lang="en-US" sz="3900" b="1"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    </a:t>
            </a:r>
            <a:r>
              <a:rPr lang="en-US" sz="39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OBJECTIVES</a:t>
            </a:r>
          </a:p>
          <a:p>
            <a:r>
              <a:rPr lang="en-US" sz="3900" dirty="0" smtClean="0">
                <a:latin typeface="Arial" pitchFamily="34" charset="0"/>
                <a:cs typeface="Arial" pitchFamily="34" charset="0"/>
              </a:rPr>
              <a:t>The value of the extend of lymph node dissection during esophagectomy for treatment of esophageal cancer (EC) has been debated for many years. A randomized trial by </a:t>
            </a:r>
            <a:r>
              <a:rPr lang="en-US" sz="3900" dirty="0" err="1" smtClean="0">
                <a:latin typeface="Arial" pitchFamily="34" charset="0"/>
                <a:cs typeface="Arial" pitchFamily="34" charset="0"/>
              </a:rPr>
              <a:t>Omloo</a:t>
            </a:r>
            <a:r>
              <a:rPr lang="en-US" sz="3900" dirty="0" smtClean="0">
                <a:latin typeface="Arial" pitchFamily="34" charset="0"/>
                <a:cs typeface="Arial" pitchFamily="34" charset="0"/>
              </a:rPr>
              <a:t> et al showed that patients with EC and one to eight positive lymph nodes benefit from a transthoracic esophagectomy (TTE) with an extended lymph node dissection, thus giving an answer to the debate in favor of extended lymph node dissection in selected patients [1]. Recently the metastatic lymph node ratio (LNR= positive lymph nodes/total number of excised lymph nodes) has been associated with oncological outcome [2,3]. </a:t>
            </a:r>
          </a:p>
          <a:p>
            <a:r>
              <a:rPr lang="en-US" sz="3900" dirty="0" smtClean="0">
                <a:latin typeface="Arial" pitchFamily="34" charset="0"/>
                <a:cs typeface="Arial" pitchFamily="34" charset="0"/>
              </a:rPr>
              <a:t>Our aim was to investigate the possible correlation of non metastatic dissected lymph node number (NMLN) with overall survival in patients with EC.</a:t>
            </a:r>
          </a:p>
          <a:p>
            <a:endParaRPr lang="en-US" sz="39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endParaRPr>
          </a:p>
          <a:p>
            <a:pPr>
              <a:buFont typeface="Wingdings" pitchFamily="2" charset="2"/>
              <a:buChar char="Ø"/>
            </a:pPr>
            <a:r>
              <a:rPr lang="en-US" sz="3900" b="1"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    </a:t>
            </a:r>
            <a:r>
              <a:rPr lang="en-US" sz="39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PATIENTS AND METHODS  </a:t>
            </a:r>
          </a:p>
          <a:p>
            <a:r>
              <a:rPr lang="en-US" sz="3900" dirty="0" smtClean="0">
                <a:latin typeface="Arial" pitchFamily="34" charset="0"/>
                <a:cs typeface="Arial" pitchFamily="34" charset="0"/>
              </a:rPr>
              <a:t>From January 2006, all patients with </a:t>
            </a:r>
            <a:r>
              <a:rPr lang="en-US" sz="3900" dirty="0" err="1" smtClean="0">
                <a:latin typeface="Arial" pitchFamily="34" charset="0"/>
                <a:cs typeface="Arial" pitchFamily="34" charset="0"/>
              </a:rPr>
              <a:t>resectable</a:t>
            </a:r>
            <a:r>
              <a:rPr lang="en-US" sz="3900" dirty="0" smtClean="0">
                <a:latin typeface="Arial" pitchFamily="34" charset="0"/>
                <a:cs typeface="Arial" pitchFamily="34" charset="0"/>
              </a:rPr>
              <a:t> EC undergoing surgery with intention-to-treat were prospectively enrolled in a database. Data on patients’ demographics, tumor, operation, postoperative course, pathology exam and follow up were collected. </a:t>
            </a:r>
          </a:p>
          <a:p>
            <a:r>
              <a:rPr lang="en-US" sz="3900" dirty="0" smtClean="0">
                <a:latin typeface="Arial" pitchFamily="34" charset="0"/>
                <a:cs typeface="Arial" pitchFamily="34" charset="0"/>
              </a:rPr>
              <a:t>Patients were treated with transhiatal esophagectomy (THE) or transthoracic esophagectomy (TTE), according to their physical status and the presence of early disease.</a:t>
            </a:r>
          </a:p>
          <a:p>
            <a:r>
              <a:rPr lang="en-US" sz="3900" dirty="0" smtClean="0">
                <a:latin typeface="Arial" pitchFamily="34" charset="0"/>
                <a:cs typeface="Arial" pitchFamily="34" charset="0"/>
              </a:rPr>
              <a:t>Statistical analysis was performed with SPSS 19.</a:t>
            </a:r>
          </a:p>
          <a:p>
            <a:endParaRPr lang="el-GR" sz="3900" dirty="0"/>
          </a:p>
        </p:txBody>
      </p:sp>
      <p:sp>
        <p:nvSpPr>
          <p:cNvPr id="16" name="15 - TextBox"/>
          <p:cNvSpPr txBox="1"/>
          <p:nvPr/>
        </p:nvSpPr>
        <p:spPr>
          <a:xfrm>
            <a:off x="1602483" y="18523942"/>
            <a:ext cx="23483477" cy="10553652"/>
          </a:xfrm>
          <a:prstGeom prst="rect">
            <a:avLst/>
          </a:prstGeom>
          <a:noFill/>
        </p:spPr>
        <p:txBody>
          <a:bodyPr wrap="square" lIns="88386" tIns="44193" rIns="88386" bIns="44193" rtlCol="0">
            <a:spAutoFit/>
          </a:bodyPr>
          <a:lstStyle/>
          <a:p>
            <a:pPr>
              <a:buClr>
                <a:schemeClr val="bg2">
                  <a:lumMod val="25000"/>
                </a:schemeClr>
              </a:buClr>
              <a:buFont typeface="Wingdings" pitchFamily="2" charset="2"/>
              <a:buChar char="Ø"/>
            </a:pPr>
            <a:r>
              <a:rPr lang="en-US" sz="3900" dirty="0" smtClean="0">
                <a:latin typeface="Arial" pitchFamily="34" charset="0"/>
                <a:cs typeface="Arial" pitchFamily="34" charset="0"/>
              </a:rPr>
              <a:t>      </a:t>
            </a:r>
            <a:r>
              <a:rPr lang="en-US" sz="3900" b="1" u="sng" dirty="0" smtClean="0">
                <a:solidFill>
                  <a:schemeClr val="bg2">
                    <a:lumMod val="25000"/>
                  </a:schemeClr>
                </a:solidFill>
                <a:effectLst>
                  <a:outerShdw blurRad="38100" dist="38100" dir="2700000" algn="tl">
                    <a:srgbClr val="000000">
                      <a:alpha val="43137"/>
                    </a:srgbClr>
                  </a:outerShdw>
                </a:effectLst>
                <a:latin typeface="Arial" pitchFamily="34" charset="0"/>
                <a:cs typeface="Arial" pitchFamily="34" charset="0"/>
              </a:rPr>
              <a:t>RESULTS   </a:t>
            </a:r>
          </a:p>
          <a:p>
            <a:r>
              <a:rPr lang="en-US" sz="3900" dirty="0" smtClean="0">
                <a:latin typeface="Arial" pitchFamily="34" charset="0"/>
                <a:cs typeface="Arial" pitchFamily="34" charset="0"/>
              </a:rPr>
              <a:t>In a total of 48 patients, 30 underwent THE (62.5%) and 18 underwent TTE (37.5%). Mean patients’ age was 58.51 years (SE=1.82) and 85.4% were men (n=41). As for lymph node involvement, 19 patients (39.6%) had no lymph node metastasis (N0), 8 (16.7%) had 1 or 2 metastatic lymph nodes (N1), 12 (25%) had 3 to 6 positive lymph nodes (N2) and the remaining 9 (18.7%) patients had 7 or more positive lymph nodes (N3).</a:t>
            </a:r>
          </a:p>
          <a:p>
            <a:r>
              <a:rPr lang="en-US" sz="3900" dirty="0" smtClean="0">
                <a:latin typeface="Arial" pitchFamily="34" charset="0"/>
                <a:cs typeface="Arial" pitchFamily="34" charset="0"/>
              </a:rPr>
              <a:t>Median number of total excised lymph nodes (TLN) was 22 (range=4-60), mean number of metastatic lymph nodes (MLN) was 4 (SE=0.99) and mean number of NMLN was 20.3 (range=3-46). Mean follow-up time was 22.17 months (0-72). </a:t>
            </a:r>
          </a:p>
          <a:p>
            <a:r>
              <a:rPr lang="en-US" sz="3900" dirty="0" smtClean="0">
                <a:latin typeface="Arial" pitchFamily="34" charset="0"/>
                <a:cs typeface="Arial" pitchFamily="34" charset="0"/>
              </a:rPr>
              <a:t>Patients overall 5-year survival was 69.8% with mean survival 55.23 months (SE=4.57) (figure 1). Cox </a:t>
            </a:r>
            <a:r>
              <a:rPr lang="en-US" sz="3900" dirty="0" err="1" smtClean="0">
                <a:latin typeface="Arial" pitchFamily="34" charset="0"/>
                <a:cs typeface="Arial" pitchFamily="34" charset="0"/>
              </a:rPr>
              <a:t>unifactor</a:t>
            </a:r>
            <a:r>
              <a:rPr lang="en-US" sz="3900" dirty="0" smtClean="0">
                <a:latin typeface="Arial" pitchFamily="34" charset="0"/>
                <a:cs typeface="Arial" pitchFamily="34" charset="0"/>
              </a:rPr>
              <a:t> and multifactor regression analysis adjusted for age, sex, grade, or type of surgery revealed that the number of NMLN positively correlated with overall survival (p=0.023). This correlation is stronger if patients with N0 disease are excluded, as subgroup analysis of patients with at least one positive lymph node revealed a positive correlation of NMLN with overall survival (p=0.007). </a:t>
            </a:r>
          </a:p>
          <a:p>
            <a:r>
              <a:rPr lang="en-US" sz="3900" dirty="0" smtClean="0">
                <a:latin typeface="Arial" pitchFamily="34" charset="0"/>
                <a:cs typeface="Arial" pitchFamily="34" charset="0"/>
              </a:rPr>
              <a:t>Recurrence rate was 29.2% (n=14). Patients with recurrence had a lower number of non-metastatic lymph nodes compared with patients who were disease free (15 </a:t>
            </a:r>
            <a:r>
              <a:rPr lang="en-US" sz="3900" dirty="0" err="1" smtClean="0">
                <a:latin typeface="Arial" pitchFamily="34" charset="0"/>
                <a:cs typeface="Arial" pitchFamily="34" charset="0"/>
              </a:rPr>
              <a:t>vs</a:t>
            </a:r>
            <a:r>
              <a:rPr lang="en-US" sz="3900" dirty="0" smtClean="0">
                <a:latin typeface="Arial" pitchFamily="34" charset="0"/>
                <a:cs typeface="Arial" pitchFamily="34" charset="0"/>
              </a:rPr>
              <a:t> 22.2, respectively, p=0.030). </a:t>
            </a:r>
          </a:p>
          <a:p>
            <a:endParaRPr lang="el-GR" sz="3900" dirty="0">
              <a:latin typeface="Arial" pitchFamily="34" charset="0"/>
              <a:cs typeface="Arial" pitchFamily="34" charset="0"/>
            </a:endParaRPr>
          </a:p>
        </p:txBody>
      </p:sp>
      <p:pic>
        <p:nvPicPr>
          <p:cNvPr id="17" name="16 - Εικόνα" descr="NMLN 2.png"/>
          <p:cNvPicPr>
            <a:picLocks noChangeAspect="1"/>
          </p:cNvPicPr>
          <p:nvPr/>
        </p:nvPicPr>
        <p:blipFill>
          <a:blip r:embed="rId4" cstate="print"/>
          <a:srcRect r="29695" b="250"/>
          <a:stretch>
            <a:fillRect/>
          </a:stretch>
        </p:blipFill>
        <p:spPr>
          <a:xfrm>
            <a:off x="25165884" y="24115432"/>
            <a:ext cx="4721927" cy="4434586"/>
          </a:xfrm>
          <a:prstGeom prst="rect">
            <a:avLst/>
          </a:prstGeom>
        </p:spPr>
      </p:pic>
      <p:pic>
        <p:nvPicPr>
          <p:cNvPr id="20" name="19 - Εικόνα" descr="NMLN 1.png"/>
          <p:cNvPicPr>
            <a:picLocks noChangeAspect="1"/>
          </p:cNvPicPr>
          <p:nvPr/>
        </p:nvPicPr>
        <p:blipFill>
          <a:blip r:embed="rId5" cstate="print"/>
          <a:srcRect r="36160"/>
          <a:stretch>
            <a:fillRect/>
          </a:stretch>
        </p:blipFill>
        <p:spPr>
          <a:xfrm>
            <a:off x="25098597" y="19263866"/>
            <a:ext cx="4655604" cy="4777309"/>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177</TotalTime>
  <Words>995</Words>
  <Application>Microsoft Office PowerPoint</Application>
  <PresentationFormat>Προσαρμογή</PresentationFormat>
  <Paragraphs>29</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Ροή</vt:lpstr>
      <vt:lpstr>THE NUMBER OF RESECTED NON METASTATIC LYMPH NODES PREDICTS THE OUTCOME IN PATIENTS WITH ESOPHAGEAL CANCER. Georgia Doulami, Zoi Vrakopoulou, Nikolaos Memos, Nikolaos Kokoroskos, Stamatina Triantafyllou, Eleftheria Kleidi, Georgios Zografos, Dimitrios Theodorou. Department of Foregut Surgery, 1st Propaedeutic Surgical Clinic, “Hippokration” General Hospital, National and Kapodistrian University of Athens, Greece.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NUMBER OF RESECTED NON METASTATIC LYMPH NODES PREDICTS THE OUTCOME IN PATIENTS WITH ESOPHAGEAL CANCER. Georgia Doulami, Zoi Vrakopoulou, Nikolaos Memos, Nikolaos Kokoroskos, Stamatina Triantafyllou, Eleftheria Kleidi, Georgios Zografos, Dimitrios Theodorou. Department of Foregut Surgery, 1st Propaedeutic Surgical Clinic, “Hippokration” General Hospital, National and Kapodistrian University of Athens, Greece.</dc:title>
  <dc:creator>Georgia Doulami</dc:creator>
  <cp:lastModifiedBy>Georgia Doulami</cp:lastModifiedBy>
  <cp:revision>28</cp:revision>
  <dcterms:created xsi:type="dcterms:W3CDTF">2013-10-13T17:13:36Z</dcterms:created>
  <dcterms:modified xsi:type="dcterms:W3CDTF">2013-10-25T15:07:34Z</dcterms:modified>
</cp:coreProperties>
</file>